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7" r:id="rId3"/>
    <p:sldId id="258" r:id="rId4"/>
    <p:sldId id="264" r:id="rId5"/>
    <p:sldId id="260" r:id="rId6"/>
    <p:sldId id="261" r:id="rId7"/>
    <p:sldId id="259" r:id="rId8"/>
    <p:sldId id="270" r:id="rId9"/>
    <p:sldId id="266" r:id="rId10"/>
    <p:sldId id="267" r:id="rId11"/>
    <p:sldId id="262" r:id="rId12"/>
    <p:sldId id="269" r:id="rId13"/>
    <p:sldId id="268" r:id="rId14"/>
    <p:sldId id="265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AFF2D-2D44-4055-90F5-4ACF7DA7A9C4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19C90-D945-42BC-AEB1-11AF9CE73C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3DFB45-1DBE-4703-B28F-E5C72A13850C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000CC-F1B2-492A-A70A-B785A61377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2D59F-11BC-40BC-A5A5-F2A7B0060693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9F4D5-CEDB-4D1F-8453-5926B696A2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34A7F-4DBD-49E4-91F8-9CFCBD47524D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7F63B-A127-4FA9-92B9-049E584CA4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presetID="25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-9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"/>
                          </p:val>
                        </p:tav>
                        <p:tav tm="100000">
                          <p:val>
                            <p:strVal val="#ppt_w*.05"/>
                          </p:val>
                        </p:tav>
                      </p:tavLst>
                    </p:anim>
                    <p:anim calcmode="lin" valueType="num">
                      <p:cBhvr>
                        <p:cTn dur="500" accel="50000" fill="hold">
                          <p:stCondLst>
                            <p:cond delay="500"/>
                          </p:stCondLst>
                        </p:cTn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+.4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2"/>
                          </p:val>
                        </p:tav>
                        <p:tav tm="100000">
                          <p:val>
                            <p:strVal val="#ppt_y+.1"/>
                          </p:val>
                        </p:tav>
                      </p:tavLst>
                    </p:anim>
                    <p:anim calcmode="lin" valueType="num">
                      <p:cBhvr>
                        <p:cTn dur="500" accel="50000" fill="hold">
                          <p:stCondLst>
                            <p:cond delay="50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1000" decel="50000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5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-9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"/>
                          </p:val>
                        </p:tav>
                        <p:tav tm="100000">
                          <p:val>
                            <p:strVal val="#ppt_w*.05"/>
                          </p:val>
                        </p:tav>
                      </p:tavLst>
                    </p:anim>
                    <p:anim calcmode="lin" valueType="num">
                      <p:cBhvr>
                        <p:cTn dur="500" accel="50000" fill="hold">
                          <p:stCondLst>
                            <p:cond delay="500"/>
                          </p:stCondLst>
                        </p:cTn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+.4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2"/>
                          </p:val>
                        </p:tav>
                        <p:tav tm="100000">
                          <p:val>
                            <p:strVal val="#ppt_y+.1"/>
                          </p:val>
                        </p:tav>
                      </p:tavLst>
                    </p:anim>
                    <p:anim calcmode="lin" valueType="num">
                      <p:cBhvr>
                        <p:cTn dur="500" accel="50000" fill="hold">
                          <p:stCondLst>
                            <p:cond delay="50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1000" decel="50000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5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-9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"/>
                          </p:val>
                        </p:tav>
                        <p:tav tm="100000">
                          <p:val>
                            <p:strVal val="#ppt_w*.05"/>
                          </p:val>
                        </p:tav>
                      </p:tavLst>
                    </p:anim>
                    <p:anim calcmode="lin" valueType="num">
                      <p:cBhvr>
                        <p:cTn dur="500" accel="50000" fill="hold">
                          <p:stCondLst>
                            <p:cond delay="500"/>
                          </p:stCondLst>
                        </p:cTn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+.4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2"/>
                          </p:val>
                        </p:tav>
                        <p:tav tm="100000">
                          <p:val>
                            <p:strVal val="#ppt_y+.1"/>
                          </p:val>
                        </p:tav>
                      </p:tavLst>
                    </p:anim>
                    <p:anim calcmode="lin" valueType="num">
                      <p:cBhvr>
                        <p:cTn dur="500" accel="50000" fill="hold">
                          <p:stCondLst>
                            <p:cond delay="50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1000" decel="50000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5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-9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"/>
                          </p:val>
                        </p:tav>
                        <p:tav tm="100000">
                          <p:val>
                            <p:strVal val="#ppt_w*.05"/>
                          </p:val>
                        </p:tav>
                      </p:tavLst>
                    </p:anim>
                    <p:anim calcmode="lin" valueType="num">
                      <p:cBhvr>
                        <p:cTn dur="500" accel="50000" fill="hold">
                          <p:stCondLst>
                            <p:cond delay="500"/>
                          </p:stCondLst>
                        </p:cTn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+.4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2"/>
                          </p:val>
                        </p:tav>
                        <p:tav tm="100000">
                          <p:val>
                            <p:strVal val="#ppt_y+.1"/>
                          </p:val>
                        </p:tav>
                      </p:tavLst>
                    </p:anim>
                    <p:anim calcmode="lin" valueType="num">
                      <p:cBhvr>
                        <p:cTn dur="500" accel="50000" fill="hold">
                          <p:stCondLst>
                            <p:cond delay="50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1000" decel="50000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5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style.rotation</p:attrName>
                        </p:attrNameLst>
                      </p:cBhvr>
                      <p:tavLst>
                        <p:tav tm="0">
                          <p:val>
                            <p:fltVal val="-90"/>
                          </p:val>
                        </p:tav>
                        <p:tav tm="100000">
                          <p:val>
                            <p:fltVal val="0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"/>
                          </p:val>
                        </p:tav>
                        <p:tav tm="100000">
                          <p:val>
                            <p:strVal val="#ppt_w*.05"/>
                          </p:val>
                        </p:tav>
                      </p:tavLst>
                    </p:anim>
                    <p:anim calcmode="lin" valueType="num">
                      <p:cBhvr>
                        <p:cTn dur="500" accel="50000" fill="hold">
                          <p:stCondLst>
                            <p:cond delay="500"/>
                          </p:stCondLst>
                        </p:cTn>
                        <p:tgtEl>
                          <p:spTgt spid="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strVal val="#ppt_w*.05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strVal val="#ppt_h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+.4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decel="50000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2"/>
                          </p:val>
                        </p:tav>
                        <p:tav tm="100000">
                          <p:val>
                            <p:strVal val="#ppt_y+.1"/>
                          </p:val>
                        </p:tav>
                      </p:tavLst>
                    </p:anim>
                    <p:anim calcmode="lin" valueType="num">
                      <p:cBhvr>
                        <p:cTn dur="500" accel="50000" fill="hold">
                          <p:stCondLst>
                            <p:cond delay="500"/>
                          </p:stCondLst>
                        </p:cTn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fade">
                      <p:cBhvr>
                        <p:cTn dur="1000" decel="50000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0FCD7-A401-43B0-B893-D62E32C3BAA2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49D56-E4F9-4F67-AE59-D99C2491CD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00243-9E65-4342-BF71-0A810B29ACA7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066C7-20B9-4DAB-A7DC-9B6529247E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07285B-87A6-45AD-A922-FF93D385D7AD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D2193-4AAB-4B6C-AAB3-A88E1704BB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79AAE-93BF-4F2A-AB37-2825D1488418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6178B-AFBF-4215-9351-F5587296C2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356966-6F34-4FF9-8934-C9243EC3C476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3B7DE-E94B-490F-B25D-B5A5D9DDDA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8A57E-272F-4F93-B8B3-8450DCD6E02B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5ABF4-C26D-48BD-9E19-43DED80FD5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7CBED-DAC5-400D-A4C0-46AEFD15D55A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FA60C-65A0-4A7B-A5DB-1F25B9ED76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8C69F3DC-6C2B-48DC-BC3F-A209BC0E6C3C}" type="datetimeFigureOut">
              <a:rPr lang="en-US"/>
              <a:pPr>
                <a:defRPr/>
              </a:pPr>
              <a:t>2/16/2012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 smtClean="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50FA79B8-E0C1-4AC3-88AE-F7F67FD247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87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../../assignments/Physical%20Irritation%20Script.doc" TargetMode="External"/><Relationship Id="rId2" Type="http://schemas.openxmlformats.org/officeDocument/2006/relationships/hyperlink" Target="../../video%20clips/improv/party%20quirks.avi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../../video%20clips/improv/whose%20line%20bank%20robber.avi" TargetMode="External"/><Relationship Id="rId2" Type="http://schemas.openxmlformats.org/officeDocument/2006/relationships/hyperlink" Target="../../video%20clips/improv/whose%20line%20world's%20worst.avi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../../video%20clips/improv/whose%20line%20songs%202.avi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>Improv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Motivated Sequence</a:t>
            </a:r>
            <a:br>
              <a:rPr lang="en-US" dirty="0" smtClean="0"/>
            </a:b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activity on page 14.</a:t>
            </a:r>
          </a:p>
          <a:p>
            <a:r>
              <a:rPr lang="en-US" dirty="0" smtClean="0"/>
              <a:t>Do activity #3 on page 20.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Beginning </a:t>
            </a:r>
            <a:r>
              <a:rPr lang="en-US" dirty="0" err="1" smtClean="0"/>
              <a:t>Improv</a:t>
            </a:r>
            <a:endParaRPr lang="en-US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301625" y="1295400"/>
            <a:ext cx="8504238" cy="5334000"/>
          </a:xfrm>
        </p:spPr>
        <p:txBody>
          <a:bodyPr>
            <a:normAutofit fontScale="92500" lnSpcReduction="20000"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Visualize your character in detail and try to feel his or her emotions.</a:t>
            </a:r>
          </a:p>
          <a:p>
            <a:pPr marL="869315" lvl="1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ASK:</a:t>
            </a:r>
          </a:p>
          <a:p>
            <a:pPr marL="1134427" lvl="2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Who am I?</a:t>
            </a:r>
          </a:p>
          <a:p>
            <a:pPr marL="1134427" lvl="2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What kind of person am I?</a:t>
            </a:r>
          </a:p>
          <a:p>
            <a:pPr marL="1134427" lvl="2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How am I different from other characters?</a:t>
            </a:r>
          </a:p>
          <a:p>
            <a:pPr marL="1134427" lvl="2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How do I speak?</a:t>
            </a:r>
          </a:p>
          <a:p>
            <a:pPr marL="1134427" lvl="2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How do I act?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You can develop a character from a gesture, a voice, an expression, a piece of clothing…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endParaRPr lang="en-US" dirty="0" smtClean="0"/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Before you start your performance take on the physical attitude of your character. (get into character)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13 exercise</a:t>
            </a:r>
            <a:endParaRPr lang="en-US" dirty="0"/>
          </a:p>
        </p:txBody>
      </p:sp>
      <p:pic>
        <p:nvPicPr>
          <p:cNvPr id="4" name="Content Placeholder 3" descr="improv activities 2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0678" y="1752600"/>
            <a:ext cx="8568039" cy="442792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 smtClean="0"/>
              <a:t>Improvisations with a Partner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914400"/>
          <a:ext cx="8229600" cy="55626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114800"/>
                <a:gridCol w="4114800"/>
              </a:tblGrid>
              <a:tr h="450688">
                <a:tc>
                  <a:txBody>
                    <a:bodyPr/>
                    <a:lstStyle/>
                    <a:p>
                      <a:r>
                        <a:rPr lang="en-US" dirty="0" smtClean="0"/>
                        <a:t>Do…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Don’t…</a:t>
                      </a:r>
                      <a:endParaRPr lang="en-US" dirty="0"/>
                    </a:p>
                  </a:txBody>
                  <a:tcPr/>
                </a:tc>
              </a:tr>
              <a:tr h="5111912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2000" dirty="0" smtClean="0"/>
                        <a:t>Quickly establish your character in your mind. (age, physical and mental traits)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000" dirty="0" smtClean="0"/>
                        <a:t>Identify the problem or situation</a:t>
                      </a:r>
                      <a:r>
                        <a:rPr lang="en-US" sz="2000" baseline="0" dirty="0" smtClean="0"/>
                        <a:t> facing your character.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000" baseline="0" dirty="0" smtClean="0"/>
                        <a:t>React spontaneously to what is said and done.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000" baseline="0" dirty="0" smtClean="0"/>
                        <a:t>See things through the eyes of your character.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000" baseline="0" dirty="0" smtClean="0"/>
                        <a:t>Listen to and observe what others are saying and doing.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000" baseline="0" dirty="0" smtClean="0"/>
                        <a:t>Play your scene from moment to moment.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000" baseline="0" dirty="0" smtClean="0"/>
                        <a:t>Say or do things that demand a response.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2000" baseline="0" dirty="0" smtClean="0"/>
                        <a:t>Deny things your partner says about you or the situation. (unless you are wanting to argue)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000" baseline="0" dirty="0" smtClean="0"/>
                        <a:t>Avoid terminal  questions.  (ones that are simply yes or no.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2000" baseline="0" dirty="0" smtClean="0"/>
                        <a:t>Explain situations or feelings.  If you are happy show it.  If you are afraid show it.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Improv</a:t>
            </a:r>
            <a:r>
              <a:rPr lang="en-US" dirty="0" smtClean="0"/>
              <a:t>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#2 and #3 on 17</a:t>
            </a:r>
          </a:p>
          <a:p>
            <a:r>
              <a:rPr lang="en-US" dirty="0" smtClean="0"/>
              <a:t>Do activity #1 on page 20.</a:t>
            </a:r>
          </a:p>
          <a:p>
            <a:r>
              <a:rPr lang="en-US" dirty="0" smtClean="0"/>
              <a:t>Party hosting activities.  </a:t>
            </a:r>
          </a:p>
          <a:p>
            <a:r>
              <a:rPr lang="en-US" dirty="0" smtClean="0">
                <a:hlinkClick r:id="rId2" action="ppaction://hlinkfile"/>
              </a:rPr>
              <a:t>party quirks</a:t>
            </a:r>
            <a:endParaRPr lang="en-US" dirty="0" smtClean="0"/>
          </a:p>
          <a:p>
            <a:r>
              <a:rPr lang="en-US" dirty="0" smtClean="0"/>
              <a:t>Physical Irritation Script assignment.</a:t>
            </a:r>
          </a:p>
          <a:p>
            <a:pPr lvl="1"/>
            <a:r>
              <a:rPr lang="en-US" dirty="0" smtClean="0">
                <a:hlinkClick r:id="rId3" action="ppaction://hlinkfile"/>
              </a:rPr>
              <a:t>Physical Irritation Script Handout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7B9899"/>
                </a:solidFill>
              </a:rPr>
              <a:t>Definition	</a:t>
            </a:r>
          </a:p>
        </p:txBody>
      </p:sp>
      <p:sp>
        <p:nvSpPr>
          <p:cNvPr id="10242" name="Content Placeholder 1"/>
          <p:cNvSpPr>
            <a:spLocks noGrp="1"/>
          </p:cNvSpPr>
          <p:nvPr>
            <p:ph idx="1"/>
          </p:nvPr>
        </p:nvSpPr>
        <p:spPr>
          <a:xfrm>
            <a:off x="301625" y="1527175"/>
            <a:ext cx="8504238" cy="487362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"/>
              <a:defRPr/>
            </a:pPr>
            <a:r>
              <a:rPr lang="en-US" dirty="0" smtClean="0"/>
              <a:t>How would you define </a:t>
            </a:r>
            <a:r>
              <a:rPr lang="en-US" dirty="0" err="1" smtClean="0"/>
              <a:t>Improv</a:t>
            </a:r>
            <a:r>
              <a:rPr lang="en-US" dirty="0" smtClean="0"/>
              <a:t>?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"/>
              <a:defRPr/>
            </a:pPr>
            <a:r>
              <a:rPr lang="en-US" dirty="0" err="1" smtClean="0"/>
              <a:t>Improv</a:t>
            </a:r>
            <a:r>
              <a:rPr lang="en-US" dirty="0" smtClean="0"/>
              <a:t> is – the portrayal of a character or a scene without rehearsal or preparation.  You make up the character, lines and actions as you go along without a formal script.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"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"/>
              <a:defRPr/>
            </a:pPr>
            <a:r>
              <a:rPr lang="en-US" dirty="0" smtClean="0"/>
              <a:t>It emphasizes creativity and imagination.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"/>
              <a:defRPr/>
            </a:pPr>
            <a:r>
              <a:rPr lang="en-US" dirty="0" smtClean="0"/>
              <a:t>It focuses on natural action and reaction.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"/>
              <a:defRPr/>
            </a:pPr>
            <a:r>
              <a:rPr lang="en-US" dirty="0" smtClean="0"/>
              <a:t>You do not have the advantage or disadvantage of knowing what will come next.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0242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7B9899"/>
                </a:solidFill>
              </a:rPr>
              <a:t>Famous Improv Artists	</a:t>
            </a:r>
          </a:p>
        </p:txBody>
      </p:sp>
      <p:sp>
        <p:nvSpPr>
          <p:cNvPr id="512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Who are some famous improv artists?</a:t>
            </a:r>
          </a:p>
          <a:p>
            <a:pPr lvl="1"/>
            <a:r>
              <a:rPr lang="en-US" smtClean="0"/>
              <a:t>Robin Williams</a:t>
            </a:r>
          </a:p>
          <a:p>
            <a:pPr lvl="1"/>
            <a:r>
              <a:rPr lang="en-US" smtClean="0"/>
              <a:t>Wayne Brady</a:t>
            </a:r>
          </a:p>
          <a:p>
            <a:pPr lvl="1"/>
            <a:r>
              <a:rPr lang="en-US" smtClean="0"/>
              <a:t>Ryan Stiles</a:t>
            </a:r>
          </a:p>
          <a:p>
            <a:pPr lvl="1"/>
            <a:r>
              <a:rPr lang="en-US" smtClean="0"/>
              <a:t>Colin Mockery</a:t>
            </a:r>
          </a:p>
          <a:p>
            <a:pPr lvl="1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>What makes the people in the following clips successful at improv?</a:t>
            </a:r>
          </a:p>
        </p:txBody>
      </p:sp>
      <p:sp>
        <p:nvSpPr>
          <p:cNvPr id="6147" name="Subtitle 1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r>
              <a:rPr lang="en-US" smtClean="0">
                <a:hlinkClick r:id="rId2" action="ppaction://hlinkfile"/>
              </a:rPr>
              <a:t>Whose Line World's Worst</a:t>
            </a:r>
            <a:endParaRPr lang="en-US" smtClean="0"/>
          </a:p>
          <a:p>
            <a:r>
              <a:rPr lang="en-US" smtClean="0">
                <a:hlinkClick r:id="rId3" action="ppaction://hlinkfile"/>
              </a:rPr>
              <a:t>Whose Line bank robber</a:t>
            </a:r>
            <a:endParaRPr lang="en-US" smtClean="0"/>
          </a:p>
          <a:p>
            <a:r>
              <a:rPr lang="en-US" smtClean="0">
                <a:hlinkClick r:id="rId4" action="ppaction://hlinkfile"/>
              </a:rPr>
              <a:t>Whose Line Songs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7B9899"/>
                </a:solidFill>
              </a:rPr>
              <a:t>Ingredients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Georgia" pitchFamily="18" charset="0"/>
              <a:buAutoNum type="arabicPeriod"/>
            </a:pPr>
            <a:r>
              <a:rPr lang="en-US" smtClean="0"/>
              <a:t>Imagination – the key to improvisation.</a:t>
            </a:r>
          </a:p>
          <a:p>
            <a:pPr marL="514350" indent="-514350">
              <a:buFont typeface="Georgia" pitchFamily="18" charset="0"/>
              <a:buAutoNum type="arabicPeriod"/>
            </a:pPr>
            <a:r>
              <a:rPr lang="en-US" smtClean="0"/>
              <a:t>You must learn to say the most with the least.  (You must convey personality and physical traits, conflicts and desires, age and dress with a minimum of aids)</a:t>
            </a:r>
          </a:p>
          <a:p>
            <a:pPr marL="514350" indent="-514350">
              <a:buFont typeface="Georgia" pitchFamily="18" charset="0"/>
              <a:buAutoNum type="arabicPeriod"/>
            </a:pPr>
            <a:r>
              <a:rPr lang="en-US" smtClean="0"/>
              <a:t>Spontaneity in each performance is a challenge to the actor and the pleasure of the audience.</a:t>
            </a:r>
          </a:p>
          <a:p>
            <a:pPr marL="514350" indent="-514350">
              <a:buFont typeface="Georgia" pitchFamily="18" charset="0"/>
              <a:buAutoNum type="arabicPeriod"/>
            </a:pPr>
            <a:r>
              <a:rPr lang="en-US" smtClean="0"/>
              <a:t>It requires a great deal of collaboration and trust.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301625" y="1371600"/>
            <a:ext cx="8504238" cy="4727575"/>
          </a:xfrm>
        </p:spPr>
        <p:txBody>
          <a:bodyPr/>
          <a:lstStyle/>
          <a:p>
            <a:r>
              <a:rPr lang="en-US" dirty="0" smtClean="0"/>
              <a:t>“Illusion of the first time” – making the audience feel that each performance is the first.  </a:t>
            </a:r>
          </a:p>
          <a:p>
            <a:r>
              <a:rPr lang="en-US" dirty="0" smtClean="0"/>
              <a:t>The most important factor to execution of lines or actions is timing. </a:t>
            </a:r>
          </a:p>
          <a:p>
            <a:pPr lvl="1"/>
            <a:r>
              <a:rPr lang="en-US" dirty="0" smtClean="0"/>
              <a:t>Actors strive for a fresh natural timing.  It seems more believable.</a:t>
            </a:r>
          </a:p>
          <a:p>
            <a:r>
              <a:rPr lang="en-US" dirty="0" smtClean="0"/>
              <a:t>Listen carefully and respond to your partners.</a:t>
            </a:r>
          </a:p>
          <a:p>
            <a:r>
              <a:rPr lang="en-US" dirty="0" smtClean="0"/>
              <a:t>Show, rather than tell, how you feel.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rgbClr val="7B9899"/>
                </a:solidFill>
              </a:rPr>
              <a:t>Character vs. Situation </a:t>
            </a:r>
            <a:r>
              <a:rPr lang="en-US" dirty="0" err="1" smtClean="0">
                <a:solidFill>
                  <a:srgbClr val="7B9899"/>
                </a:solidFill>
              </a:rPr>
              <a:t>Centred</a:t>
            </a:r>
            <a:r>
              <a:rPr lang="en-US" smtClean="0">
                <a:solidFill>
                  <a:srgbClr val="7B9899"/>
                </a:solidFill>
              </a:rPr>
              <a:t> </a:t>
            </a:r>
            <a:endParaRPr lang="en-US" dirty="0" smtClean="0">
              <a:solidFill>
                <a:srgbClr val="7B9899"/>
              </a:solidFill>
            </a:endParaRP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Character </a:t>
            </a:r>
            <a:r>
              <a:rPr lang="en-US" dirty="0" err="1" smtClean="0"/>
              <a:t>Centred</a:t>
            </a:r>
            <a:r>
              <a:rPr lang="en-US" dirty="0" smtClean="0"/>
              <a:t> – a character or group of characters who face several different situations.</a:t>
            </a:r>
          </a:p>
          <a:p>
            <a:endParaRPr lang="en-US" dirty="0" smtClean="0"/>
          </a:p>
          <a:p>
            <a:r>
              <a:rPr lang="en-US" dirty="0" smtClean="0"/>
              <a:t>Situation </a:t>
            </a:r>
            <a:r>
              <a:rPr lang="en-US" dirty="0" err="1" smtClean="0"/>
              <a:t>Centred</a:t>
            </a:r>
            <a:r>
              <a:rPr lang="en-US" dirty="0" smtClean="0"/>
              <a:t> – takes a single situation and places a number of characters in the situation to show how different personalities respond to similar situations.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The Mirror Activity p.10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Mirror</a:t>
            </a:r>
            <a:endParaRPr lang="en-US" dirty="0"/>
          </a:p>
        </p:txBody>
      </p:sp>
      <p:pic>
        <p:nvPicPr>
          <p:cNvPr id="4" name="Content Placeholder 3" descr="the mirror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19945" y="1524000"/>
            <a:ext cx="5836981" cy="4648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dirty="0" smtClean="0"/>
              <a:t>Motivated Sequence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394325"/>
          </a:xfrm>
        </p:spPr>
        <p:txBody>
          <a:bodyPr/>
          <a:lstStyle/>
          <a:p>
            <a:r>
              <a:rPr lang="en-US" dirty="0" smtClean="0"/>
              <a:t>Definition: natural response to stimuli – thoughts, actions, what they see, hear, smell…</a:t>
            </a:r>
          </a:p>
          <a:p>
            <a:pPr marL="1042988" lvl="1" indent="-457200">
              <a:buFont typeface="+mj-lt"/>
              <a:buAutoNum type="arabicPeriod"/>
            </a:pPr>
            <a:r>
              <a:rPr lang="en-US" dirty="0" smtClean="0"/>
              <a:t>You experience the stimulus</a:t>
            </a:r>
          </a:p>
          <a:p>
            <a:pPr marL="1042988" lvl="1" indent="-457200">
              <a:buFont typeface="+mj-lt"/>
              <a:buAutoNum type="arabicPeriod"/>
            </a:pPr>
            <a:r>
              <a:rPr lang="en-US" dirty="0" smtClean="0"/>
              <a:t>Respond instinctively to it (initial response)</a:t>
            </a:r>
          </a:p>
          <a:p>
            <a:pPr marL="1042988" lvl="1" indent="-457200">
              <a:buFont typeface="+mj-lt"/>
              <a:buAutoNum type="arabicPeriod"/>
            </a:pPr>
            <a:r>
              <a:rPr lang="en-US" dirty="0" smtClean="0"/>
              <a:t>The idea connects. (your brain registers the stimulus)</a:t>
            </a:r>
          </a:p>
          <a:p>
            <a:pPr marL="1042988" lvl="1" indent="-457200">
              <a:buFont typeface="+mj-lt"/>
              <a:buAutoNum type="arabicPeriod"/>
            </a:pPr>
            <a:r>
              <a:rPr lang="en-US" dirty="0" smtClean="0"/>
              <a:t>Reflex action (jerking your head back, making a sound, body moves,)</a:t>
            </a:r>
          </a:p>
          <a:p>
            <a:pPr marL="1042988" lvl="1" indent="-457200">
              <a:buFont typeface="+mj-lt"/>
              <a:buAutoNum type="arabicPeriod"/>
            </a:pPr>
            <a:r>
              <a:rPr lang="en-US" dirty="0" smtClean="0"/>
              <a:t>You react vocally and/or physically with your main response.</a:t>
            </a:r>
          </a:p>
          <a:p>
            <a:pPr marL="722313" indent="-457200"/>
            <a:r>
              <a:rPr lang="en-US" dirty="0" smtClean="0"/>
              <a:t>This whole process may be completed in less than one second.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746</TotalTime>
  <Words>644</Words>
  <Application>Microsoft Office PowerPoint</Application>
  <PresentationFormat>On-screen Show (4:3)</PresentationFormat>
  <Paragraphs>80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Apex</vt:lpstr>
      <vt:lpstr>Improv</vt:lpstr>
      <vt:lpstr>Definition </vt:lpstr>
      <vt:lpstr>Famous Improv Artists </vt:lpstr>
      <vt:lpstr>What makes the people in the following clips successful at improv?</vt:lpstr>
      <vt:lpstr>Ingredients</vt:lpstr>
      <vt:lpstr>Slide 6</vt:lpstr>
      <vt:lpstr>Character vs. Situation Centred </vt:lpstr>
      <vt:lpstr>The Mirror</vt:lpstr>
      <vt:lpstr>Motivated Sequence</vt:lpstr>
      <vt:lpstr>Motivated Sequence Example</vt:lpstr>
      <vt:lpstr>Beginning Improv</vt:lpstr>
      <vt:lpstr>Page 13 exercise</vt:lpstr>
      <vt:lpstr>Improvisations with a Partner</vt:lpstr>
      <vt:lpstr>Improv Activities</vt:lpstr>
    </vt:vector>
  </TitlesOfParts>
  <Company>Dept of 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Improv</dc:title>
  <dc:creator>nbdoe</dc:creator>
  <cp:lastModifiedBy>Steve Spencer</cp:lastModifiedBy>
  <cp:revision>24</cp:revision>
  <dcterms:created xsi:type="dcterms:W3CDTF">2008-02-08T15:28:33Z</dcterms:created>
  <dcterms:modified xsi:type="dcterms:W3CDTF">2012-02-16T14:20:48Z</dcterms:modified>
</cp:coreProperties>
</file>